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32" d="100"/>
          <a:sy n="32" d="100"/>
        </p:scale>
        <p:origin x="806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B3FE-5E7C-47E6-9F87-93A9F17F5820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F0CC-D7A5-41EE-B4BF-46FFB1987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01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B3FE-5E7C-47E6-9F87-93A9F17F5820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F0CC-D7A5-41EE-B4BF-46FFB1987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71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B3FE-5E7C-47E6-9F87-93A9F17F5820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F0CC-D7A5-41EE-B4BF-46FFB1987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44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B3FE-5E7C-47E6-9F87-93A9F17F5820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F0CC-D7A5-41EE-B4BF-46FFB1987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8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B3FE-5E7C-47E6-9F87-93A9F17F5820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F0CC-D7A5-41EE-B4BF-46FFB1987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79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B3FE-5E7C-47E6-9F87-93A9F17F5820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F0CC-D7A5-41EE-B4BF-46FFB1987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80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B3FE-5E7C-47E6-9F87-93A9F17F5820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F0CC-D7A5-41EE-B4BF-46FFB1987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48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B3FE-5E7C-47E6-9F87-93A9F17F5820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F0CC-D7A5-41EE-B4BF-46FFB1987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994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B3FE-5E7C-47E6-9F87-93A9F17F5820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F0CC-D7A5-41EE-B4BF-46FFB1987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21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B3FE-5E7C-47E6-9F87-93A9F17F5820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F0CC-D7A5-41EE-B4BF-46FFB1987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92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B3FE-5E7C-47E6-9F87-93A9F17F5820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F0CC-D7A5-41EE-B4BF-46FFB1987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831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8B3FE-5E7C-47E6-9F87-93A9F17F5820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2F0CC-D7A5-41EE-B4BF-46FFB1987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08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РК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Фианит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400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Проверяемый период: </a:t>
            </a:r>
          </a:p>
          <a:p>
            <a:r>
              <a:rPr lang="ru-RU" sz="4400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01.01.2015-01.01.2016</a:t>
            </a:r>
            <a:r>
              <a:rPr lang="ru-RU" sz="5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81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Резолюция: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491916"/>
            <a:ext cx="10515600" cy="468504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Правлению </a:t>
            </a:r>
            <a:r>
              <a:rPr lang="ru-RU" dirty="0"/>
              <a:t>следует своевременно оформлять протоколы заседаний. Доводить до сведения РК.</a:t>
            </a:r>
          </a:p>
          <a:p>
            <a:pPr lvl="0"/>
            <a:r>
              <a:rPr lang="ru-RU" dirty="0"/>
              <a:t>Распределить обязанности в правлении. Добиваться исполнения конкретных поручений.</a:t>
            </a:r>
          </a:p>
          <a:p>
            <a:pPr lvl="0"/>
            <a:r>
              <a:rPr lang="ru-RU" dirty="0"/>
              <a:t>Формализовать документооборот. Принять регламент учета ФХД (правильнее всего – привлечь бухгалтера).</a:t>
            </a:r>
          </a:p>
          <a:p>
            <a:pPr lvl="0"/>
            <a:r>
              <a:rPr lang="ru-RU" dirty="0"/>
              <a:t>Уведомлять РК о корректировках Сметы.</a:t>
            </a:r>
          </a:p>
          <a:p>
            <a:pPr lvl="0"/>
            <a:r>
              <a:rPr lang="ru-RU" dirty="0"/>
              <a:t>Предоставлять в РК сводные отчеты по согласованному графику.</a:t>
            </a:r>
          </a:p>
          <a:p>
            <a:pPr lvl="0"/>
            <a:r>
              <a:rPr lang="ru-RU" dirty="0"/>
              <a:t>Уделить внимание работе с должниками. Обеспечить повышение собираемости взносов.</a:t>
            </a:r>
          </a:p>
          <a:p>
            <a:pPr lvl="0"/>
            <a:r>
              <a:rPr lang="ru-RU" dirty="0"/>
              <a:t>Ревизионной комиссии – обеспечить работу на основе регулярного взаимодействия с Правлением СНТ.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007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ПОЛУЧЕННЫЕ И ПРОВЕРЕННЫЕ ДОКУМЕНТЫ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3286326"/>
              </p:ext>
            </p:extLst>
          </p:nvPr>
        </p:nvGraphicFramePr>
        <p:xfrm>
          <a:off x="838200" y="1143001"/>
          <a:ext cx="10515600" cy="52806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5833"/>
                <a:gridCol w="4409767"/>
              </a:tblGrid>
              <a:tr h="2921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Запрошенные документы: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результат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516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</a:rPr>
                        <a:t>Правоустанавливающие, Учредительные и регистрационные (в </a:t>
                      </a:r>
                      <a:r>
                        <a:rPr lang="ru-RU" sz="1600" u="none" strike="noStrike" dirty="0" err="1">
                          <a:effectLst/>
                        </a:rPr>
                        <a:t>т.ч</a:t>
                      </a:r>
                      <a:r>
                        <a:rPr lang="ru-RU" sz="1600" u="none" strike="noStrike" dirty="0">
                          <a:effectLst/>
                        </a:rPr>
                        <a:t>. в фондах) документы;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наличие установлено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269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Протоколы ОС от 02.05.2015 и от 22.08.2015;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Базовые параметры сметы на 2015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516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Протоколы заседаний правления (не предоставлены)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</a:rPr>
                        <a:t>Обязанности членов правления ???, фактическая работа ???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2696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sng" strike="noStrike">
                          <a:effectLst/>
                        </a:rPr>
                        <a:t>Финансовые документы:</a:t>
                      </a:r>
                      <a:endParaRPr lang="ru-RU" sz="16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516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1.    Таблица начисления и прихода платежей по членским взносам и по целевым сборам. НПЧВ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Вордовая версия таблицы --&gt; Эксель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269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2.    Свод доходов и расходов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Проанализирован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269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3.    Сведения по должникам на 01.05.2015 г.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Выведены по рез. Анализа ТНПЧВ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516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4.    Договора, акты выполненных работ, счета на закупки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договора, акты вып.работ РК не изучены, расходы выборочно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269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6.    Таблица учета показаний индивидуальных счетчиков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достоверность сомнительна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516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7.    Акт сверки между Cбытовой компанией и СНТ на 30.03.2015 г.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Уточнены взаиморасчеты в январе-марте 2015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269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9.    Ведомости прихода ЦС на модернизацию Эл.сетей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вопросов нет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269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10.  Ведомости прихода платежей по электроэнергии.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за январь не найдена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516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11.  Выставленные счета и др. от Cбытовой компании.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</a:rPr>
                        <a:t>Информация по пп.9-11 приведена к </a:t>
                      </a:r>
                      <a:r>
                        <a:rPr lang="ru-RU" sz="1600" u="none" strike="noStrike" dirty="0" err="1">
                          <a:effectLst/>
                        </a:rPr>
                        <a:t>табл.форме</a:t>
                      </a:r>
                      <a:r>
                        <a:rPr lang="ru-RU" sz="1600" u="none" strike="noStrike" dirty="0">
                          <a:effectLst/>
                        </a:rPr>
                        <a:t> (</a:t>
                      </a:r>
                      <a:r>
                        <a:rPr lang="ru-RU" sz="1600" u="none" strike="noStrike" dirty="0" err="1">
                          <a:effectLst/>
                        </a:rPr>
                        <a:t>Эксель</a:t>
                      </a:r>
                      <a:r>
                        <a:rPr lang="ru-RU" sz="1600" u="none" strike="noStrike" dirty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461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643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Установлено:</a:t>
            </a:r>
            <a: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4440"/>
            <a:ext cx="10515600" cy="530352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В СНТ имеются все необходимые документы для осуществления своей деятельности.</a:t>
            </a:r>
          </a:p>
          <a:p>
            <a:pPr lvl="0"/>
            <a:r>
              <a:rPr lang="ru-RU" dirty="0"/>
              <a:t>Содержание заседаний правления не оформлены протоколами. Соответственно, невозможно получить информацию о реальной работе каждого из членов правления. </a:t>
            </a:r>
          </a:p>
          <a:p>
            <a:pPr lvl="0"/>
            <a:r>
              <a:rPr lang="ru-RU" dirty="0"/>
              <a:t>Отсутствует «СМЕТА ДОХОДОВ И РАСХОДОВ», которую правление было </a:t>
            </a:r>
            <a:r>
              <a:rPr lang="ru-RU" u="sng" dirty="0"/>
              <a:t>обязано</a:t>
            </a:r>
            <a:r>
              <a:rPr lang="ru-RU" dirty="0"/>
              <a:t> (руководствуясь решениями ОС в 2015 году) разработать и утвердить. Это необходимо для решения задач: </a:t>
            </a:r>
          </a:p>
          <a:p>
            <a:pPr marL="457200" lvl="1" indent="0">
              <a:buNone/>
            </a:pPr>
            <a:r>
              <a:rPr lang="ru-RU" dirty="0"/>
              <a:t>- пополнения бюджета СНТ; 	 </a:t>
            </a:r>
          </a:p>
          <a:p>
            <a:pPr marL="457200" lvl="1" indent="0">
              <a:buNone/>
            </a:pPr>
            <a:r>
              <a:rPr lang="ru-RU" dirty="0"/>
              <a:t>- установления границ расходования ДС по закупкам.</a:t>
            </a:r>
          </a:p>
          <a:p>
            <a:pPr lvl="0"/>
            <a:r>
              <a:rPr lang="ru-RU" dirty="0"/>
              <a:t>Отсутствует дисциплина консолидации первичных данных, что снижает достоверность учета(отчетности) движения ДС. </a:t>
            </a:r>
          </a:p>
          <a:p>
            <a:pPr lvl="0"/>
            <a:r>
              <a:rPr lang="ru-RU" dirty="0"/>
              <a:t>Нет регламента съема показаний электросчетчиков. Информацией о потребленной электроэнергии правление не пользуется.</a:t>
            </a:r>
          </a:p>
          <a:p>
            <a:pPr lvl="0"/>
            <a:r>
              <a:rPr lang="ru-RU" dirty="0"/>
              <a:t>Отсутствует методика работы с должниками (как по членским взносам, так и по электричеству).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22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параметры СНТ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(результат анализа реестра должников)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1661" y="2286000"/>
            <a:ext cx="9261039" cy="1371006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737360" y="4017496"/>
            <a:ext cx="8435340" cy="82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68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48" y="616585"/>
            <a:ext cx="10515600" cy="1257935"/>
          </a:xfrm>
        </p:spPr>
        <p:txBody>
          <a:bodyPr>
            <a:normAutofit/>
          </a:bodyPr>
          <a:lstStyle/>
          <a:p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	</a:t>
            </a:r>
            <a:r>
              <a:rPr lang="ru-RU" b="1" i="0" u="none" strike="noStrike" dirty="0" smtClean="0">
                <a:solidFill>
                  <a:srgbClr val="000000"/>
                </a:solidFill>
                <a:effectLst/>
              </a:rPr>
              <a:t>Смета доходов, исполнение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3600" dirty="0" smtClean="0">
                <a:cs typeface="Times New Roman" panose="02020603050405020304" pitchFamily="18" charset="0"/>
              </a:rPr>
              <a:t>1. Чл.взносы и ЦС.</a:t>
            </a:r>
            <a:r>
              <a:rPr lang="ru-RU" sz="3600" i="0" u="none" strike="noStrike" dirty="0" smtClean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 Доходы</a:t>
            </a:r>
            <a:r>
              <a:rPr lang="ru-RU" sz="3600" i="0" u="none" strike="noStrike" dirty="0" smtClean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 </a:t>
            </a:r>
            <a:endParaRPr lang="ru-RU" sz="3600" dirty="0">
              <a:cs typeface="Times New Roman" panose="02020603050405020304" pitchFamily="18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8670" y="2057715"/>
            <a:ext cx="10314660" cy="388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94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Autofit/>
          </a:bodyPr>
          <a:lstStyle/>
          <a:p>
            <a:r>
              <a:rPr lang="ru-RU" sz="360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Чл.взносы и ЦС.</a:t>
            </a:r>
            <a:r>
              <a:rPr lang="ru-RU" sz="360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3548" y="1234440"/>
            <a:ext cx="10509168" cy="535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5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3. Электричество.</a:t>
            </a:r>
            <a:r>
              <a:rPr lang="ru-RU" sz="36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cs typeface="Times New Roman" panose="02020603050405020304" pitchFamily="18" charset="0"/>
              </a:rPr>
              <a:t>Доходы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8670" y="2133934"/>
            <a:ext cx="10314660" cy="373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41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4. Электричество.</a:t>
            </a:r>
            <a:r>
              <a:rPr lang="ru-RU" sz="36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Расходы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9346" y="1825625"/>
            <a:ext cx="973330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79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задолженностей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30699"/>
            <a:ext cx="10314660" cy="246378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225674"/>
            <a:ext cx="10314660" cy="238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21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299</Words>
  <Application>Microsoft Office PowerPoint</Application>
  <PresentationFormat>Широкоэкранный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Отчет РК Фианит </vt:lpstr>
      <vt:lpstr>ПОЛУЧЕННЫЕ И ПРОВЕРЕННЫЕ ДОКУМЕНТЫ</vt:lpstr>
      <vt:lpstr> Установлено: </vt:lpstr>
      <vt:lpstr>Общие параметры СНТ  (результат анализа реестра должников)</vt:lpstr>
      <vt:lpstr>  Смета доходов, исполнение  1. Чл.взносы и ЦС. Доходы </vt:lpstr>
      <vt:lpstr>2. Чл.взносы и ЦС. Расходы </vt:lpstr>
      <vt:lpstr>3. Электричество. Доходы </vt:lpstr>
      <vt:lpstr>4. Электричество. Расходы </vt:lpstr>
      <vt:lpstr>Структура задолженностей</vt:lpstr>
      <vt:lpstr>Резолюция: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РК Фианит</dc:title>
  <dc:creator>Semenov</dc:creator>
  <cp:lastModifiedBy>Semenov</cp:lastModifiedBy>
  <cp:revision>20</cp:revision>
  <dcterms:created xsi:type="dcterms:W3CDTF">2016-05-27T08:06:50Z</dcterms:created>
  <dcterms:modified xsi:type="dcterms:W3CDTF">2016-05-27T16:17:14Z</dcterms:modified>
</cp:coreProperties>
</file>